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Gudea"/>
      <p:regular r:id="rId14"/>
      <p:bold r:id="rId15"/>
      <p: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Gudea-bold.fntdata"/><Relationship Id="rId14" Type="http://schemas.openxmlformats.org/officeDocument/2006/relationships/font" Target="fonts/Gudea-regular.fntdata"/><Relationship Id="rId16" Type="http://schemas.openxmlformats.org/officeDocument/2006/relationships/font" Target="fonts/Gudea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a47d4ab8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a47d4ab8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 información está en los libros, pero el conocimiento reside en la persona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da47d4ab8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da47d4ab8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a47d4ab8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a47d4ab8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a47d4ab8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a47d4ab8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50">
                <a:solidFill>
                  <a:srgbClr val="666666"/>
                </a:solidFill>
                <a:highlight>
                  <a:srgbClr val="FFFFFF"/>
                </a:highlight>
              </a:rPr>
              <a:t>Una idea por línea, a ser posible.</a:t>
            </a:r>
            <a:endParaRPr sz="105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50">
                <a:solidFill>
                  <a:srgbClr val="666666"/>
                </a:solidFill>
                <a:highlight>
                  <a:srgbClr val="FFFFFF"/>
                </a:highlight>
              </a:rPr>
              <a:t>Descendiendo escalonadamente desde la idea principal-clave hasta los detalles.</a:t>
            </a:r>
            <a:endParaRPr sz="105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a47d4ab8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da47d4ab8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a47d4ab8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a47d4ab8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a47d4ab8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da47d4ab8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a47d4ab8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a47d4ab8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hyperlink" Target="http://www3.gobiernodecanarias.org/medusa/ecoescuela/recursosdigitales/files/formidable/IA3_pino.jpg" TargetMode="External"/><Relationship Id="rId5" Type="http://schemas.openxmlformats.org/officeDocument/2006/relationships/hyperlink" Target="http://www.eduteka.org/imgbd/22/22-10/DiagramaVennAmbientesAprendizajeGran.gif" TargetMode="External"/><Relationship Id="rId6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hyperlink" Target="https://s-media-cache-ak0.pinimg.com/736x/aa/b0/1b/aab01b4e3fdee6e9015344eeb0f958fc.jp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hyperlink" Target="https://www.youtube.com/watch?v=75dnb90Zxyg" TargetMode="External"/><Relationship Id="rId5" Type="http://schemas.openxmlformats.org/officeDocument/2006/relationships/hyperlink" Target="https://www.youtube.com/watch?v=liJTiIPY410" TargetMode="External"/><Relationship Id="rId6" Type="http://schemas.openxmlformats.org/officeDocument/2006/relationships/hyperlink" Target="http://www.rtve.es/alacarta/audios/contando-cuentos-en-radio-5/contando-cuentos-radio-5-haciendo-indio-cap1-27-05-15/3143769/#aHR0cDovL3d3dy5ydHZlLmVzL2FsYWNhcnRhL2ludGVybm8vY29udGVudHRhYmxlLnNodG1sP3BicT03Jm9yZGVyQ3JpdGVyaWE9REVTQyZtb2RsPVRPQyZsb2NhbGU9ZXMmcGFnZVNpemU9MTUmY3R4PTE5MTUmYWR2U2VhcmNoT3Blbj1mYWxzZQ==" TargetMode="External"/><Relationship Id="rId7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hyperlink" Target="http://www.rtve.es/alacarta/audios/ciencia-al-cubo/ciencia-cubo-india-libre-polio-15-01-14/2314453/#aHR0cDovL3d3dy5ydHZlLmVzL2FsYWNhcnRhL2ludGVybm8vY29udGVudHRhYmxlLnNodG1sP3BicT02Jm9yZGVyQ3JpdGVyaWE9REVTQyZtb2RsPVRPQyZsb2NhbGU9ZXMmcGFnZVNpemU9MTUmY3R4PTE5MDImYWR2U2VhcmNoT3Blbj1mYWxzZQ==" TargetMode="External"/><Relationship Id="rId6" Type="http://schemas.openxmlformats.org/officeDocument/2006/relationships/hyperlink" Target="http://www.rtve.es/alacarta/audios/ciencia-al-cubo/ciencia-cubo-india-libre-polio-15-01-14/2314453/#aHR0cDovL3d3dy5ydHZlLmVzL2FsYWNhcnRhL2ludGVybm8vY29udGVudHRhYmxlLnNodG1sP3BicT02Jm9yZGVyQ3JpdGVyaWE9REVTQyZtb2RsPVRPQyZsb2NhbGU9ZXMmcGFnZVNpemU9MTUmY3R4PTE5MDImYWR2U2VhcmNoT3Blbj1mYWxzZQ==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390950"/>
            <a:ext cx="8520600" cy="97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Técnicas de estudio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08050" y="12186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Transformar la información en conocimiento</a:t>
            </a:r>
            <a:endParaRPr/>
          </a:p>
        </p:txBody>
      </p:sp>
      <p:pic>
        <p:nvPicPr>
          <p:cNvPr descr="1.png"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6359" y="1820425"/>
            <a:ext cx="4983476" cy="293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14:flip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173066.png"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0080" y="0"/>
            <a:ext cx="485694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515000" y="497400"/>
            <a:ext cx="3160500" cy="16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Gudea"/>
                <a:ea typeface="Gudea"/>
                <a:cs typeface="Gudea"/>
                <a:sym typeface="Gudea"/>
              </a:rPr>
              <a:t>Vamos a estudiar, la técnica de los mapas conceptuales.</a:t>
            </a:r>
            <a:endParaRPr b="1" sz="2400">
              <a:latin typeface="Gudea"/>
              <a:ea typeface="Gudea"/>
              <a:cs typeface="Gudea"/>
              <a:sym typeface="Gud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16147.png"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000" y="441937"/>
            <a:ext cx="8385100" cy="425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17923.png"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475" y="371937"/>
            <a:ext cx="8356649" cy="439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16167.png" id="77" name="Google Shape;77;p17"/>
          <p:cNvPicPr preferRelativeResize="0"/>
          <p:nvPr/>
        </p:nvPicPr>
        <p:blipFill rotWithShape="1">
          <a:blip r:embed="rId3">
            <a:alphaModFix/>
          </a:blip>
          <a:srcRect b="0" l="0" r="66314" t="0"/>
          <a:stretch/>
        </p:blipFill>
        <p:spPr>
          <a:xfrm>
            <a:off x="420300" y="565425"/>
            <a:ext cx="2829025" cy="42746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7"/>
          <p:cNvSpPr txBox="1"/>
          <p:nvPr/>
        </p:nvSpPr>
        <p:spPr>
          <a:xfrm>
            <a:off x="3782000" y="1420675"/>
            <a:ext cx="4332300" cy="30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latin typeface="Gudea"/>
                <a:ea typeface="Gudea"/>
                <a:cs typeface="Gudea"/>
                <a:sym typeface="Gudea"/>
              </a:rPr>
              <a:t>Sustituir el lenguaje escrito por el lenguaje gráfico:</a:t>
            </a:r>
            <a:endParaRPr b="1" sz="3000">
              <a:latin typeface="Gudea"/>
              <a:ea typeface="Gudea"/>
              <a:cs typeface="Gudea"/>
              <a:sym typeface="Gude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Gudea"/>
                <a:ea typeface="Gudea"/>
                <a:cs typeface="Gudea"/>
                <a:sym typeface="Gudea"/>
              </a:rPr>
              <a:t>· </a:t>
            </a:r>
            <a:r>
              <a:rPr b="1" lang="es" sz="2400" u="sng">
                <a:solidFill>
                  <a:schemeClr val="hlink"/>
                </a:solidFill>
                <a:latin typeface="Gudea"/>
                <a:ea typeface="Gudea"/>
                <a:cs typeface="Gudea"/>
                <a:sym typeface="Gudea"/>
                <a:hlinkClick r:id="rId4"/>
              </a:rPr>
              <a:t>Infografía</a:t>
            </a:r>
            <a:endParaRPr b="1" sz="2400">
              <a:latin typeface="Gudea"/>
              <a:ea typeface="Gudea"/>
              <a:cs typeface="Gudea"/>
              <a:sym typeface="Gude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Gudea"/>
                <a:ea typeface="Gudea"/>
                <a:cs typeface="Gudea"/>
                <a:sym typeface="Gudea"/>
              </a:rPr>
              <a:t>· </a:t>
            </a:r>
            <a:r>
              <a:rPr b="1" lang="es" sz="2400" u="sng">
                <a:solidFill>
                  <a:schemeClr val="hlink"/>
                </a:solidFill>
                <a:latin typeface="Gudea"/>
                <a:ea typeface="Gudea"/>
                <a:cs typeface="Gudea"/>
                <a:sym typeface="Gudea"/>
                <a:hlinkClick r:id="rId5"/>
              </a:rPr>
              <a:t>Diagrama de Venn</a:t>
            </a:r>
            <a:endParaRPr b="1" sz="2400">
              <a:latin typeface="Gudea"/>
              <a:ea typeface="Gudea"/>
              <a:cs typeface="Gudea"/>
              <a:sym typeface="Gudea"/>
            </a:endParaRPr>
          </a:p>
        </p:txBody>
      </p:sp>
      <p:pic>
        <p:nvPicPr>
          <p:cNvPr descr="g162079.png" id="79" name="Google Shape;7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33325" y="401550"/>
            <a:ext cx="1204975" cy="12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162542.png"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825" y="393100"/>
            <a:ext cx="8286375" cy="43503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/>
        </p:nvSpPr>
        <p:spPr>
          <a:xfrm>
            <a:off x="3551175" y="4297050"/>
            <a:ext cx="4065900" cy="2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4"/>
              </a:rPr>
              <a:t>Ejemplo 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163074.png" id="90" name="Google Shape;90;p19"/>
          <p:cNvPicPr preferRelativeResize="0"/>
          <p:nvPr/>
        </p:nvPicPr>
        <p:blipFill rotWithShape="1">
          <a:blip r:embed="rId3">
            <a:alphaModFix/>
          </a:blip>
          <a:srcRect b="0" l="0" r="35014" t="0"/>
          <a:stretch/>
        </p:blipFill>
        <p:spPr>
          <a:xfrm>
            <a:off x="238975" y="154950"/>
            <a:ext cx="5354050" cy="43582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/>
          <p:nvPr/>
        </p:nvSpPr>
        <p:spPr>
          <a:xfrm>
            <a:off x="5593025" y="1189850"/>
            <a:ext cx="2179200" cy="18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Gudea"/>
              <a:ea typeface="Gudea"/>
              <a:cs typeface="Gudea"/>
              <a:sym typeface="Gude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Gudea"/>
                <a:ea typeface="Gudea"/>
                <a:cs typeface="Gudea"/>
                <a:sym typeface="Gudea"/>
              </a:rPr>
              <a:t>· </a:t>
            </a:r>
            <a:r>
              <a:rPr b="1" lang="es" sz="2400" u="sng">
                <a:solidFill>
                  <a:schemeClr val="hlink"/>
                </a:solidFill>
                <a:latin typeface="Gudea"/>
                <a:ea typeface="Gudea"/>
                <a:cs typeface="Gudea"/>
                <a:sym typeface="Gudea"/>
                <a:hlinkClick r:id="rId4"/>
              </a:rPr>
              <a:t>Videoclip</a:t>
            </a:r>
            <a:endParaRPr b="1" sz="2400">
              <a:latin typeface="Gudea"/>
              <a:ea typeface="Gudea"/>
              <a:cs typeface="Gudea"/>
              <a:sym typeface="Gude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Gudea"/>
                <a:ea typeface="Gudea"/>
                <a:cs typeface="Gudea"/>
                <a:sym typeface="Gudea"/>
              </a:rPr>
              <a:t>· </a:t>
            </a:r>
            <a:r>
              <a:rPr b="1" lang="es" sz="2400" u="sng">
                <a:solidFill>
                  <a:schemeClr val="hlink"/>
                </a:solidFill>
                <a:latin typeface="Gudea"/>
                <a:ea typeface="Gudea"/>
                <a:cs typeface="Gudea"/>
                <a:sym typeface="Gudea"/>
                <a:hlinkClick r:id="rId5"/>
              </a:rPr>
              <a:t>Coreografía</a:t>
            </a:r>
            <a:r>
              <a:rPr b="1" lang="es" sz="2400">
                <a:latin typeface="Gudea"/>
                <a:ea typeface="Gudea"/>
                <a:cs typeface="Gudea"/>
                <a:sym typeface="Gudea"/>
              </a:rPr>
              <a:t> </a:t>
            </a:r>
            <a:endParaRPr b="1" sz="2400">
              <a:latin typeface="Gudea"/>
              <a:ea typeface="Gudea"/>
              <a:cs typeface="Gudea"/>
              <a:sym typeface="Gude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Gudea"/>
                <a:ea typeface="Gudea"/>
                <a:cs typeface="Gudea"/>
                <a:sym typeface="Gudea"/>
              </a:rPr>
              <a:t>· Canción </a:t>
            </a:r>
            <a:endParaRPr b="1" sz="2400">
              <a:latin typeface="Gudea"/>
              <a:ea typeface="Gudea"/>
              <a:cs typeface="Gudea"/>
              <a:sym typeface="Gude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Gudea"/>
                <a:ea typeface="Gudea"/>
                <a:cs typeface="Gudea"/>
                <a:sym typeface="Gudea"/>
              </a:rPr>
              <a:t>· Poesía</a:t>
            </a:r>
            <a:endParaRPr b="1" sz="2400">
              <a:latin typeface="Gudea"/>
              <a:ea typeface="Gudea"/>
              <a:cs typeface="Gudea"/>
              <a:sym typeface="Gude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Gudea"/>
                <a:ea typeface="Gudea"/>
                <a:cs typeface="Gudea"/>
                <a:sym typeface="Gudea"/>
              </a:rPr>
              <a:t>· </a:t>
            </a:r>
            <a:r>
              <a:rPr b="1" lang="es" sz="2400" u="sng">
                <a:solidFill>
                  <a:schemeClr val="hlink"/>
                </a:solidFill>
                <a:latin typeface="Gudea"/>
                <a:ea typeface="Gudea"/>
                <a:cs typeface="Gudea"/>
                <a:sym typeface="Gudea"/>
                <a:hlinkClick r:id="rId6"/>
              </a:rPr>
              <a:t>Cuento</a:t>
            </a:r>
            <a:endParaRPr b="1" sz="2400">
              <a:latin typeface="Gudea"/>
              <a:ea typeface="Gudea"/>
              <a:cs typeface="Gudea"/>
              <a:sym typeface="Gudea"/>
            </a:endParaRPr>
          </a:p>
        </p:txBody>
      </p:sp>
      <p:pic>
        <p:nvPicPr>
          <p:cNvPr descr="g162079.png" id="92" name="Google Shape;9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3025" y="479300"/>
            <a:ext cx="1204975" cy="12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169622.png" id="97" name="Google Shape;97;p20"/>
          <p:cNvPicPr preferRelativeResize="0"/>
          <p:nvPr/>
        </p:nvPicPr>
        <p:blipFill rotWithShape="1">
          <a:blip r:embed="rId3">
            <a:alphaModFix/>
          </a:blip>
          <a:srcRect b="24041" l="0" r="0" t="0"/>
          <a:stretch/>
        </p:blipFill>
        <p:spPr>
          <a:xfrm>
            <a:off x="1413625" y="134625"/>
            <a:ext cx="5919425" cy="3561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162079.png" id="98" name="Google Shape;9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8800" y="3567400"/>
            <a:ext cx="1204975" cy="12049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0"/>
          <p:cNvSpPr txBox="1"/>
          <p:nvPr/>
        </p:nvSpPr>
        <p:spPr>
          <a:xfrm>
            <a:off x="2862125" y="3518600"/>
            <a:ext cx="55914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 u="sng">
                <a:solidFill>
                  <a:schemeClr val="hlink"/>
                </a:solidFill>
                <a:latin typeface="Gudea"/>
                <a:ea typeface="Gudea"/>
                <a:cs typeface="Gudea"/>
                <a:sym typeface="Gudea"/>
                <a:hlinkClick r:id="rId5"/>
              </a:rPr>
              <a:t>· Programa de radio</a:t>
            </a:r>
            <a:r>
              <a:rPr b="1" lang="es" sz="3000">
                <a:latin typeface="Gudea"/>
                <a:ea typeface="Gudea"/>
                <a:cs typeface="Gudea"/>
                <a:sym typeface="Gudea"/>
              </a:rPr>
              <a:t> </a:t>
            </a:r>
            <a:r>
              <a:rPr b="1" lang="es">
                <a:latin typeface="Gudea"/>
                <a:ea typeface="Gudea"/>
                <a:cs typeface="Gudea"/>
                <a:sym typeface="Gudea"/>
              </a:rPr>
              <a:t>RNE1</a:t>
            </a:r>
            <a:endParaRPr b="1">
              <a:latin typeface="Gudea"/>
              <a:ea typeface="Gudea"/>
              <a:cs typeface="Gudea"/>
              <a:sym typeface="Gude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 u="sng">
                <a:solidFill>
                  <a:schemeClr val="accent5"/>
                </a:solidFill>
                <a:latin typeface="Gudea"/>
                <a:ea typeface="Gudea"/>
                <a:cs typeface="Gudea"/>
                <a:sym typeface="Gude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· Programa de radio</a:t>
            </a:r>
            <a:r>
              <a:rPr b="1" lang="es" sz="3000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rPr>
              <a:t> </a:t>
            </a:r>
            <a:r>
              <a:rPr b="1" lang="es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rPr>
              <a:t>Píldoras gramaticales</a:t>
            </a:r>
            <a:endParaRPr b="1">
              <a:solidFill>
                <a:schemeClr val="dk1"/>
              </a:solidFill>
              <a:latin typeface="Gudea"/>
              <a:ea typeface="Gudea"/>
              <a:cs typeface="Gudea"/>
              <a:sym typeface="Gude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Gudea"/>
              <a:ea typeface="Gudea"/>
              <a:cs typeface="Gudea"/>
              <a:sym typeface="Gud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 1.png"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6738" y="1241125"/>
            <a:ext cx="3685825" cy="33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